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3"/>
  </p:notesMasterIdLst>
  <p:handoutMasterIdLst>
    <p:handoutMasterId r:id="rId14"/>
  </p:handoutMasterIdLst>
  <p:sldIdLst>
    <p:sldId id="270" r:id="rId3"/>
    <p:sldId id="257" r:id="rId4"/>
    <p:sldId id="271" r:id="rId5"/>
    <p:sldId id="272" r:id="rId6"/>
    <p:sldId id="258" r:id="rId7"/>
    <p:sldId id="265" r:id="rId8"/>
    <p:sldId id="267" r:id="rId9"/>
    <p:sldId id="268" r:id="rId10"/>
    <p:sldId id="269" r:id="rId11"/>
    <p:sldId id="266" r:id="rId12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63" autoAdjust="0"/>
  </p:normalViewPr>
  <p:slideViewPr>
    <p:cSldViewPr>
      <p:cViewPr varScale="1">
        <p:scale>
          <a:sx n="96" d="100"/>
          <a:sy n="96" d="100"/>
        </p:scale>
        <p:origin x="178" y="8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10/26/2016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2" y="2057400"/>
            <a:ext cx="5943600" cy="2400301"/>
          </a:xfrm>
        </p:spPr>
        <p:txBody>
          <a:bodyPr/>
          <a:lstStyle/>
          <a:p>
            <a:pPr marL="0" lvl="0" indent="0">
              <a:buClr>
                <a:srgbClr val="212745"/>
              </a:buClr>
              <a:buNone/>
            </a:pPr>
            <a:r>
              <a:rPr lang="en-US" sz="3600" dirty="0">
                <a:solidFill>
                  <a:prstClr val="white"/>
                </a:solidFill>
                <a:latin typeface="+mj-lt"/>
              </a:rPr>
              <a:t>E</a:t>
            </a:r>
            <a:r>
              <a:rPr lang="en-US" sz="3600" dirty="0" smtClean="0">
                <a:solidFill>
                  <a:prstClr val="white"/>
                </a:solidFill>
                <a:latin typeface="+mj-lt"/>
              </a:rPr>
              <a:t>nsuring quality </a:t>
            </a:r>
            <a:r>
              <a:rPr lang="en-US" sz="3600" dirty="0">
                <a:solidFill>
                  <a:prstClr val="white"/>
                </a:solidFill>
                <a:latin typeface="+mj-lt"/>
              </a:rPr>
              <a:t>training programs for the betterment of the merit construction industry.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74638"/>
            <a:ext cx="11125200" cy="1020762"/>
          </a:xfrm>
        </p:spPr>
        <p:txBody>
          <a:bodyPr/>
          <a:lstStyle/>
          <a:p>
            <a:pPr algn="ctr"/>
            <a:r>
              <a:rPr lang="en-US" sz="3800" dirty="0" smtClean="0">
                <a:latin typeface="Novecento sans wide Light" panose="00000405000000000000" pitchFamily="50" charset="0"/>
              </a:rPr>
              <a:t>Maryland’s Apprenticeship Training Fund Law</a:t>
            </a:r>
            <a:endParaRPr lang="en-US" sz="3800" dirty="0">
              <a:latin typeface="Novecento sans wide Light" panose="00000405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78" y="4648842"/>
            <a:ext cx="1197867" cy="11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2" y="1828800"/>
            <a:ext cx="5669280" cy="2971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Jason Roberts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ABC of Metro Washington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jroberts@abcmetrowashington.org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301-595-9711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Thank you for choosing ABC!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q</a:t>
            </a:r>
            <a:r>
              <a:rPr lang="en-US" sz="3600" dirty="0" smtClean="0">
                <a:latin typeface="Novecento sans wide Light" panose="00000405000000000000" pitchFamily="50" charset="0"/>
              </a:rPr>
              <a:t>uestions?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2" y="5486400"/>
            <a:ext cx="477967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2325" y="2544985"/>
            <a:ext cx="8077199" cy="1600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If </a:t>
            </a:r>
            <a:r>
              <a:rPr lang="en-US" sz="1800" dirty="0"/>
              <a:t>so, you must pay 25 cents per </a:t>
            </a:r>
            <a:r>
              <a:rPr lang="en-US" sz="1800" dirty="0" smtClean="0"/>
              <a:t>man-hour </a:t>
            </a:r>
            <a:r>
              <a:rPr lang="en-US" sz="1800" dirty="0"/>
              <a:t>into an apprenticeship program for all </a:t>
            </a:r>
            <a:r>
              <a:rPr lang="en-US" sz="1800" dirty="0" smtClean="0"/>
              <a:t>workers </a:t>
            </a:r>
            <a:r>
              <a:rPr lang="en-US" sz="1800" dirty="0"/>
              <a:t>on the project. Failure to comply means you’re liable for fines at twice the amount of unpaid apprenticeship training  contributions and can open you up to civil penalties as well.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26" y="220098"/>
            <a:ext cx="9143998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h</a:t>
            </a:r>
            <a:r>
              <a:rPr lang="en-US" sz="3600" dirty="0" smtClean="0">
                <a:latin typeface="Novecento sans wide Light" panose="00000405000000000000" pitchFamily="50" charset="0"/>
              </a:rPr>
              <a:t>ow the law affects you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1026" y="6485096"/>
            <a:ext cx="5410198" cy="45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/>
              <a:t>abcmetrowashington.org/</a:t>
            </a:r>
            <a:r>
              <a:rPr lang="en-US" sz="3400" b="1" dirty="0" err="1"/>
              <a:t>ChooseABC</a:t>
            </a:r>
            <a:endParaRPr lang="en-US" sz="3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5812" y="1579140"/>
            <a:ext cx="78485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 you work on Maryland state-funded projects exceeding $100,000?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4683" y="4243545"/>
            <a:ext cx="789671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you comply AND select the right recipient?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5174" y="4738346"/>
            <a:ext cx="7898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When contractors are awarded a state-funded project, they will be required to register electronically with the DLLR. Once registered under the Certified Payroll Process, contractors will </a:t>
            </a:r>
            <a:r>
              <a:rPr lang="en-US" dirty="0" smtClean="0">
                <a:solidFill>
                  <a:schemeClr val="bg1"/>
                </a:solidFill>
              </a:rPr>
              <a:t>need to select the sponsor apprenticeship </a:t>
            </a:r>
            <a:r>
              <a:rPr lang="en-US" dirty="0">
                <a:solidFill>
                  <a:schemeClr val="bg1"/>
                </a:solidFill>
              </a:rPr>
              <a:t>program </a:t>
            </a:r>
            <a:r>
              <a:rPr lang="en-US" dirty="0" smtClean="0">
                <a:solidFill>
                  <a:schemeClr val="bg1"/>
                </a:solidFill>
              </a:rPr>
              <a:t>to which they </a:t>
            </a:r>
            <a:r>
              <a:rPr lang="en-US" dirty="0">
                <a:solidFill>
                  <a:schemeClr val="bg1"/>
                </a:solidFill>
              </a:rPr>
              <a:t>want to pay the required 25 cents per </a:t>
            </a:r>
            <a:r>
              <a:rPr lang="en-US" dirty="0" smtClean="0">
                <a:solidFill>
                  <a:schemeClr val="bg1"/>
                </a:solidFill>
              </a:rPr>
              <a:t>man-hour. We ask that you choose ABC.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3412" y="1600200"/>
            <a:ext cx="8458200" cy="1066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Unless you select a different recipient, the required </a:t>
            </a:r>
            <a:r>
              <a:rPr lang="en-US" sz="1800" dirty="0"/>
              <a:t>25 cents per </a:t>
            </a:r>
            <a:r>
              <a:rPr lang="en-US" sz="1800" dirty="0" smtClean="0"/>
              <a:t>man-hour contractors pay automatically goes to the Maryland state fund.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26" y="220098"/>
            <a:ext cx="9143998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w</a:t>
            </a:r>
            <a:r>
              <a:rPr lang="en-US" sz="3600" dirty="0" smtClean="0">
                <a:latin typeface="Novecento sans wide Light" panose="00000405000000000000" pitchFamily="50" charset="0"/>
              </a:rPr>
              <a:t>hy is sponsor selection important?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1026" y="6485096"/>
            <a:ext cx="5410198" cy="45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/>
              <a:t>abcmetrowashington.org/</a:t>
            </a:r>
            <a:r>
              <a:rPr lang="en-US" sz="3400" b="1" dirty="0" err="1"/>
              <a:t>ChooseABC</a:t>
            </a:r>
            <a:endParaRPr lang="en-US" sz="3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2774" y="2895600"/>
            <a:ext cx="8647112" cy="139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rgbClr val="212745"/>
              </a:buClr>
              <a:buSzPct val="80000"/>
            </a:pPr>
            <a:r>
              <a:rPr lang="en-US" dirty="0">
                <a:solidFill>
                  <a:prstClr val="white"/>
                </a:solidFill>
              </a:rPr>
              <a:t>Selecting the </a:t>
            </a:r>
            <a:r>
              <a:rPr lang="en-US" b="1" dirty="0">
                <a:solidFill>
                  <a:prstClr val="white"/>
                </a:solidFill>
              </a:rPr>
              <a:t>Associated Builders and Contractors Craft Training Trust </a:t>
            </a:r>
            <a:r>
              <a:rPr lang="en-US" dirty="0">
                <a:solidFill>
                  <a:prstClr val="white"/>
                </a:solidFill>
              </a:rPr>
              <a:t>as your contribution recipient ensures funds received will be dedicated to providing quality training programs for the betterment of the merit construction industry. </a:t>
            </a:r>
            <a:r>
              <a:rPr lang="en-US" sz="140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46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1588906"/>
            <a:ext cx="8077199" cy="135078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By </a:t>
            </a:r>
            <a:r>
              <a:rPr lang="en-US" sz="1800" dirty="0"/>
              <a:t>selecting ABC Craft Training Trust as your recipient, we will use the funds to make critical improvements to our apprenticeship programs, including, but not limited to: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26" y="220098"/>
            <a:ext cx="9143998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ovecento sans wide Light" panose="00000405000000000000" pitchFamily="50" charset="0"/>
              </a:rPr>
              <a:t>how will abc use the money?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1026" y="6485096"/>
            <a:ext cx="5410198" cy="45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/>
              <a:t>abcmetrowashington.org/</a:t>
            </a:r>
            <a:r>
              <a:rPr lang="en-US" sz="3400" b="1" dirty="0" err="1"/>
              <a:t>ChooseABC</a:t>
            </a:r>
            <a:endParaRPr lang="en-US" sz="3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4412" y="2961409"/>
            <a:ext cx="90312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white"/>
                </a:solidFill>
              </a:rPr>
              <a:t>Enhancements to hands-on training laboratories, e.g., equipment, tools, materials and supplies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4412" y="3731531"/>
            <a:ext cx="505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white"/>
                </a:solidFill>
              </a:rPr>
              <a:t>Support </a:t>
            </a:r>
            <a:r>
              <a:rPr lang="en-US" dirty="0">
                <a:solidFill>
                  <a:prstClr val="white"/>
                </a:solidFill>
              </a:rPr>
              <a:t>and training for instructional staff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4412" y="4381620"/>
            <a:ext cx="609654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20000"/>
              </a:lnSpc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Expansion </a:t>
            </a:r>
            <a:r>
              <a:rPr lang="en-US" dirty="0">
                <a:solidFill>
                  <a:schemeClr val="bg1"/>
                </a:solidFill>
              </a:rPr>
              <a:t>of staff to include more trade specialists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522414" y="3429000"/>
            <a:ext cx="4416552" cy="762000"/>
          </a:xfrm>
        </p:spPr>
        <p:txBody>
          <a:bodyPr/>
          <a:lstStyle/>
          <a:p>
            <a:r>
              <a:rPr lang="en-US" dirty="0" smtClean="0"/>
              <a:t>Login to DLLR and you’ll come to this page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9612" y="1600200"/>
            <a:ext cx="9905998" cy="76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first week of certified payroll, you need to select your sponsor. 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a</a:t>
            </a:r>
            <a:r>
              <a:rPr lang="en-US" sz="3600" dirty="0" smtClean="0">
                <a:latin typeface="Novecento sans wide Light" panose="00000405000000000000" pitchFamily="50" charset="0"/>
              </a:rPr>
              <a:t>ssigning a sponsor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4" y="2235204"/>
            <a:ext cx="5280559" cy="4202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6437554"/>
            <a:ext cx="477967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485373" y="3048000"/>
            <a:ext cx="3657600" cy="762000"/>
          </a:xfrm>
        </p:spPr>
        <p:txBody>
          <a:bodyPr/>
          <a:lstStyle/>
          <a:p>
            <a:r>
              <a:rPr lang="en-US" dirty="0" smtClean="0"/>
              <a:t>Hover over A&amp;T Fund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s</a:t>
            </a:r>
            <a:r>
              <a:rPr lang="en-US" sz="3600" dirty="0" smtClean="0">
                <a:latin typeface="Novecento sans wide Light" panose="00000405000000000000" pitchFamily="50" charset="0"/>
              </a:rPr>
              <a:t>tep 1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86" y="2398142"/>
            <a:ext cx="5307151" cy="3774057"/>
          </a:xfrm>
        </p:spPr>
      </p:pic>
      <p:sp>
        <p:nvSpPr>
          <p:cNvPr id="5" name="Right Arrow 4"/>
          <p:cNvSpPr/>
          <p:nvPr/>
        </p:nvSpPr>
        <p:spPr>
          <a:xfrm>
            <a:off x="4687748" y="3429000"/>
            <a:ext cx="1371600" cy="656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51048" flipH="1">
            <a:off x="5779377" y="4006392"/>
            <a:ext cx="1371600" cy="656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2" y="6345892"/>
            <a:ext cx="4779678" cy="5121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84828" y="4388038"/>
            <a:ext cx="35365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212745"/>
              </a:buClr>
              <a:buSzPct val="80000"/>
            </a:pPr>
            <a:r>
              <a:rPr lang="en-US" sz="2400" dirty="0">
                <a:solidFill>
                  <a:prstClr val="white"/>
                </a:solidFill>
              </a:rPr>
              <a:t>Select Identify Sponsor</a:t>
            </a:r>
          </a:p>
        </p:txBody>
      </p:sp>
    </p:spTree>
    <p:extLst>
      <p:ext uri="{BB962C8B-B14F-4D97-AF65-F5344CB8AC3E}">
        <p14:creationId xmlns:p14="http://schemas.microsoft.com/office/powerpoint/2010/main" val="9973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35749" y="1600200"/>
            <a:ext cx="4416552" cy="2285999"/>
          </a:xfrm>
        </p:spPr>
        <p:txBody>
          <a:bodyPr>
            <a:noAutofit/>
          </a:bodyPr>
          <a:lstStyle/>
          <a:p>
            <a:r>
              <a:rPr lang="en-US" dirty="0" smtClean="0"/>
              <a:t>The sponsor automatically defaults to Maryland Apprenticeship Training Fund</a:t>
            </a:r>
            <a:r>
              <a:rPr lang="en-US" dirty="0"/>
              <a:t> </a:t>
            </a:r>
            <a:r>
              <a:rPr lang="en-US" dirty="0" smtClean="0"/>
              <a:t>unless you click the pull down menu to select your choice.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s</a:t>
            </a:r>
            <a:r>
              <a:rPr lang="en-US" sz="3600" dirty="0" smtClean="0">
                <a:latin typeface="Novecento sans wide Light" panose="00000405000000000000" pitchFamily="50" charset="0"/>
              </a:rPr>
              <a:t>tep 2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8" y="1752600"/>
            <a:ext cx="4800600" cy="4212929"/>
          </a:xfrm>
        </p:spPr>
      </p:pic>
      <p:sp>
        <p:nvSpPr>
          <p:cNvPr id="5" name="Right Arrow 4"/>
          <p:cNvSpPr/>
          <p:nvPr/>
        </p:nvSpPr>
        <p:spPr>
          <a:xfrm flipH="1">
            <a:off x="6130925" y="4126885"/>
            <a:ext cx="2362200" cy="990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6635749" y="4969688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the pull down menu arrow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6345892"/>
            <a:ext cx="477967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s</a:t>
            </a:r>
            <a:r>
              <a:rPr lang="en-US" sz="3600" dirty="0" smtClean="0">
                <a:latin typeface="Novecento sans wide Light" panose="00000405000000000000" pitchFamily="50" charset="0"/>
              </a:rPr>
              <a:t>tep 3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7016749" y="4768012"/>
            <a:ext cx="14859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Submit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9" y="1878063"/>
            <a:ext cx="5364377" cy="420616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6264906" y="2991421"/>
            <a:ext cx="2362200" cy="990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5865812" y="5093623"/>
            <a:ext cx="2362200" cy="990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6337448"/>
            <a:ext cx="4779678" cy="5121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7037" y="1752657"/>
            <a:ext cx="5410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Scroll down until you find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ASSOCIATED BUILDERS AND CONTRACTORS CRAFT TRAINING TRUST and click it.</a:t>
            </a:r>
          </a:p>
        </p:txBody>
      </p:sp>
    </p:spTree>
    <p:extLst>
      <p:ext uri="{BB962C8B-B14F-4D97-AF65-F5344CB8AC3E}">
        <p14:creationId xmlns:p14="http://schemas.microsoft.com/office/powerpoint/2010/main" val="6109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522414" y="1781621"/>
            <a:ext cx="4416552" cy="1111547"/>
          </a:xfrm>
        </p:spPr>
        <p:txBody>
          <a:bodyPr>
            <a:normAutofit/>
          </a:bodyPr>
          <a:lstStyle/>
          <a:p>
            <a:r>
              <a:rPr lang="en-US" dirty="0" smtClean="0"/>
              <a:t>Now you’re ready to process your payroll submission.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vecento sans wide Light" panose="00000405000000000000" pitchFamily="50" charset="0"/>
              </a:rPr>
              <a:t>y</a:t>
            </a:r>
            <a:r>
              <a:rPr lang="en-US" sz="3600" dirty="0" smtClean="0">
                <a:latin typeface="Novecento sans wide Light" panose="00000405000000000000" pitchFamily="50" charset="0"/>
              </a:rPr>
              <a:t>ou’re finished! </a:t>
            </a:r>
            <a:endParaRPr lang="en-US" sz="3600" dirty="0">
              <a:latin typeface="Novecento sans wide Light" panose="00000405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24" y="1905000"/>
            <a:ext cx="5444386" cy="420616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30690" y="2417267"/>
            <a:ext cx="1371600" cy="656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2" y="6471989"/>
            <a:ext cx="477967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392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Novecento sans wide Light</vt:lpstr>
      <vt:lpstr>Wingdings</vt:lpstr>
      <vt:lpstr>Wingdings 3</vt:lpstr>
      <vt:lpstr>Student presentation</vt:lpstr>
      <vt:lpstr>Maryland’s Apprenticeship Training Fund Law</vt:lpstr>
      <vt:lpstr>how the law affects you</vt:lpstr>
      <vt:lpstr>why is sponsor selection important?</vt:lpstr>
      <vt:lpstr>how will abc use the money?</vt:lpstr>
      <vt:lpstr>assigning a sponsor</vt:lpstr>
      <vt:lpstr>step 1</vt:lpstr>
      <vt:lpstr>step 2</vt:lpstr>
      <vt:lpstr>step 3</vt:lpstr>
      <vt:lpstr>you’re finished!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2016-09-08T13:26:19Z</dcterms:created>
  <dcterms:modified xsi:type="dcterms:W3CDTF">2016-10-26T18:05:42Z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  <property fmtid="{D5CDD505-2E9C-101B-9397-08002B2CF9AE}" pid="3" name="_MarkAsFinal">
    <vt:bool>true</vt:bool>
  </property>
</Properties>
</file>